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2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DE3D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0" y="2286000"/>
            <a:ext cx="64008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4800" b="1">
                <a:latin typeface="Liberation Serif"/>
              </a:defRPr>
            </a:pPr>
            <a:r>
              <a:t>ALICE 3 photon analysis via PCM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657600"/>
            <a:ext cx="6400800" cy="6400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000">
                <a:latin typeface="Liberation Serif"/>
              </a:defRPr>
            </a:pPr>
            <a:r>
              <a:t>Abhishek Nath</a:t>
            </a:r>
          </a:p>
          <a:p>
            <a:pPr>
              <a:defRPr sz="3000">
                <a:latin typeface="Liberation Serif"/>
              </a:defRPr>
            </a:pPr>
            <a:r>
              <a:t>Dept. of Physics and Astronomy</a:t>
            </a:r>
          </a:p>
          <a:p>
            <a:pPr>
              <a:defRPr sz="3000">
                <a:latin typeface="Liberation Serif"/>
              </a:defRPr>
            </a:pPr>
            <a:r>
              <a:t>PI, Uni Heidelberg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6858000"/>
            <a:ext cx="6400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400">
                <a:latin typeface="Liberation Serif"/>
              </a:defRPr>
            </a:pPr>
            <a:r>
              <a:t>18th Nov 2022 : Update on Systematic studies</a:t>
            </a:r>
          </a:p>
        </p:txBody>
      </p:sp>
      <p:pic>
        <p:nvPicPr>
          <p:cNvPr id="5" name="Picture 4" descr="ALICE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0" y="457200"/>
            <a:ext cx="1371600" cy="1371600"/>
          </a:xfrm>
          <a:prstGeom prst="rect">
            <a:avLst/>
          </a:prstGeom>
        </p:spPr>
      </p:pic>
      <p:pic>
        <p:nvPicPr>
          <p:cNvPr id="6" name="Picture 5" descr="Heidelbe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2286000"/>
            <a:ext cx="1371600" cy="1371600"/>
          </a:xfrm>
          <a:prstGeom prst="rect">
            <a:avLst/>
          </a:prstGeom>
        </p:spPr>
      </p:pic>
      <p:pic>
        <p:nvPicPr>
          <p:cNvPr id="7" name="Picture 6" descr="HighRR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0" y="3657600"/>
            <a:ext cx="1371600" cy="1371600"/>
          </a:xfrm>
          <a:prstGeom prst="rect">
            <a:avLst/>
          </a:prstGeom>
        </p:spPr>
      </p:pic>
      <p:pic>
        <p:nvPicPr>
          <p:cNvPr id="8" name="Picture 7" descr="PI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600" y="502920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Results: Signal Fit Eta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 Pi0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 Pi0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 Eta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 Eta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Efficiency and PYTHIA dN/dy</a:t>
            </a:r>
          </a:p>
        </p:txBody>
      </p:sp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Opening angle</a:t>
            </a:r>
          </a:p>
        </p:txBody>
      </p:sp>
      <p:pic>
        <p:nvPicPr>
          <p:cNvPr id="4" name="Picture 3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5" name="Picture 4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Neutral meson Monte-Carlo </a:t>
            </a:r>
            <a:br/>
            <a:r>
              <a:t>performance studies using PCM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4114800"/>
          <a:ext cx="6858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228600">
                <a:tc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Barrel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Forward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Rapidity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0&lt;|y|&lt;1.3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1.75&lt;|y|&lt;4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Conversion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R&lt;22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0&lt;Z&lt;135 cm </a:t>
                      </a: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t>Reconstruction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layers </a:t>
                      </a:r>
                    </a:p>
                    <a:p>
                      <a:r>
                        <a:t>22&lt;R&lt;100 cm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 disks </a:t>
                      </a:r>
                    </a:p>
                    <a:p>
                      <a:r>
                        <a:t>135&lt;|Z|&lt;200 cm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5943600"/>
            <a:ext cx="548640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Full simulations of pp √s = 14 and </a:t>
            </a:r>
            <a:br/>
            <a:r>
              <a:t> PbPb √s = 5.52 TeV using PYTHIA 8.2</a:t>
            </a:r>
            <a:br/>
          </a:p>
          <a:p>
            <a:pPr>
              <a:defRPr sz="1800">
                <a:latin typeface="Liberation Serif"/>
              </a:defRPr>
            </a:pPr>
            <a:r>
              <a:t>- pp: 9.6∗10^6 ; PbPb: 19k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Event Generator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803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156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	Full </a:t>
            </a:r>
            <a:br/>
            <a:r>
              <a:t>simulations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Photon Performance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623560" y="2743200"/>
            <a:ext cx="685800" cy="1371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40480" y="2743200"/>
            <a:ext cx="4114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	Fast </a:t>
            </a:r>
            <a:br/>
            <a:r>
              <a:t>simulations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00800" y="2286000"/>
            <a:ext cx="1828800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/>
            </a:pPr>
            <a:r>
              <a:t>Meson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</a:t>
            </a:r>
          </a:p>
        </p:txBody>
      </p:sp>
      <p:pic>
        <p:nvPicPr>
          <p:cNvPr id="13" name="Picture 12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914400"/>
            <a:ext cx="3657600" cy="3657600"/>
          </a:xfrm>
          <a:prstGeom prst="rect">
            <a:avLst/>
          </a:prstGeom>
        </p:spPr>
      </p:pic>
      <p:pic>
        <p:nvPicPr>
          <p:cNvPr id="14" name="Picture 13" descr="vertex_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4572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PbPb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pp results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Pi0 </a:t>
            </a:r>
          </a:p>
        </p:txBody>
      </p:sp>
      <p:pic>
        <p:nvPicPr>
          <p:cNvPr id="3" name="Picture 2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Mass resolution Eta </a:t>
            </a:r>
          </a:p>
        </p:txBody>
      </p:sp>
      <p:pic>
        <p:nvPicPr>
          <p:cNvPr id="3" name="Picture 2" descr="meson_MassResolution_Eta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MassResolution_Eta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Acceptance and Efficiency </a:t>
            </a:r>
          </a:p>
        </p:txBody>
      </p:sp>
      <p:pic>
        <p:nvPicPr>
          <p:cNvPr id="3" name="Picture 2" descr="Acceptance_meson_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Effecien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Efficiency and PYTHIA dN/dy</a:t>
            </a:r>
          </a:p>
        </p:txBody>
      </p:sp>
      <p:pic>
        <p:nvPicPr>
          <p:cNvPr id="3" name="Picture 2" descr="meson_NetEffeci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dNdyPyth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Opening angle</a:t>
            </a:r>
          </a:p>
        </p:txBody>
      </p:sp>
      <p:pic>
        <p:nvPicPr>
          <p:cNvPr id="3" name="Picture 2" descr="meson_openingangle_Pi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openingangle_E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Pi0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ALICE 3 and recent developments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0" y="13716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ALICE 3: An ultra-light silicon wafer</a:t>
            </a:r>
            <a:br/>
            <a:r>
              <a:t> based detector system with very</a:t>
            </a:r>
            <a:br/>
            <a:r>
              <a:t> low momentum tracking capabilities for</a:t>
            </a:r>
            <a:br/>
            <a:r>
              <a:t> high luminosity collisions</a:t>
            </a:r>
            <a:br/>
          </a:p>
          <a:p>
            <a:pPr>
              <a:defRPr sz="1800">
                <a:latin typeface="Liberation Serif"/>
              </a:defRPr>
            </a:pPr>
            <a:r>
              <a:t>- High-resolution vertex detector,</a:t>
            </a:r>
            <a:br/>
            <a:r>
              <a:t> PID over large acceptance</a:t>
            </a:r>
            <a:br/>
          </a:p>
          <a:p>
            <a:pPr>
              <a:defRPr sz="1800">
                <a:latin typeface="Liberation Serif"/>
              </a:defRPr>
            </a:pPr>
            <a:r>
              <a:t>- Photons (1 MeV/c - 50 GeV/c), </a:t>
            </a:r>
            <a:br/>
            <a:r>
              <a:t>wide rapidity range (|y | &lt; 4) :</a:t>
            </a:r>
            <a:br/>
            <a:r>
              <a:t> → ECAL</a:t>
            </a:r>
            <a:br/>
            <a:r>
              <a:t> → FCT</a:t>
            </a:r>
            <a:br/>
            <a:r>
              <a:t> → PCM</a:t>
            </a:r>
            <a:br/>
          </a:p>
        </p:txBody>
      </p:sp>
      <p:pic>
        <p:nvPicPr>
          <p:cNvPr id="4" name="Picture 3" descr="ALIC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50292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Fit Eta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Pi0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B: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 Eta F: Signal and Background comparison</a:t>
            </a:r>
          </a:p>
        </p:txBody>
      </p:sp>
      <p:pic>
        <p:nvPicPr>
          <p:cNvPr id="3" name="Picture 2" descr="meson_signaland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mass</a:t>
            </a:r>
          </a:p>
        </p:txBody>
      </p:sp>
      <p:pic>
        <p:nvPicPr>
          <p:cNvPr id="3" name="Picture 2" descr="meson_FIT_m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m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m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mu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Gaussian fitted sigma</a:t>
            </a:r>
          </a:p>
        </p:txBody>
      </p:sp>
      <p:pic>
        <p:nvPicPr>
          <p:cNvPr id="3" name="Picture 2" descr="meson_FIT_sig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5486400" cy="2743200"/>
          </a:xfrm>
          <a:prstGeom prst="rect">
            <a:avLst/>
          </a:prstGeom>
        </p:spPr>
      </p:pic>
      <p:pic>
        <p:nvPicPr>
          <p:cNvPr id="4" name="Picture 3" descr="meson_FIT_sigm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343400"/>
            <a:ext cx="5486400" cy="2743200"/>
          </a:xfrm>
          <a:prstGeom prst="rect">
            <a:avLst/>
          </a:prstGeom>
        </p:spPr>
      </p:pic>
      <p:pic>
        <p:nvPicPr>
          <p:cNvPr id="5" name="Picture 4" descr="meson_FIT_sig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600200"/>
            <a:ext cx="5486400" cy="2743200"/>
          </a:xfrm>
          <a:prstGeom prst="rect">
            <a:avLst/>
          </a:prstGeom>
        </p:spPr>
      </p:pic>
      <p:pic>
        <p:nvPicPr>
          <p:cNvPr id="6" name="Picture 5" descr="meson_FIT_sig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343400"/>
            <a:ext cx="54864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Net Background and Net Signal</a:t>
            </a:r>
          </a:p>
        </p:txBody>
      </p:sp>
      <p:pic>
        <p:nvPicPr>
          <p:cNvPr id="3" name="Picture 2" descr="meson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457200"/>
            <a:ext cx="14630400" cy="457200"/>
          </a:xfrm>
          <a:prstGeom prst="rect">
            <a:avLst/>
          </a:prstGeom>
          <a:solidFill>
            <a:srgbClr val="4472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pp Results: signal to background ratio and Significance</a:t>
            </a:r>
          </a:p>
        </p:txBody>
      </p:sp>
      <p:pic>
        <p:nvPicPr>
          <p:cNvPr id="3" name="Picture 2" descr="meson_signalVS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00800" cy="6400800"/>
          </a:xfrm>
          <a:prstGeom prst="rect">
            <a:avLst/>
          </a:prstGeom>
        </p:spPr>
      </p:pic>
      <p:pic>
        <p:nvPicPr>
          <p:cNvPr id="4" name="Picture 3" descr="meson_significance_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6002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PCM &amp; Direct Photons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0" y="5486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Can escape QCD medium without </a:t>
            </a:r>
            <a:br/>
            <a:r>
              <a:t> being affected</a:t>
            </a:r>
            <a:br/>
          </a:p>
          <a:p>
            <a:pPr>
              <a:defRPr sz="1800">
                <a:latin typeface="Liberation Serif"/>
              </a:defRPr>
            </a:pPr>
            <a:r>
              <a:t>- Carry information on medium’s space-time expansion </a:t>
            </a:r>
            <a:br/>
            <a:r>
              <a:t>and temperature: hadron matter phase diagram</a:t>
            </a:r>
            <a:br/>
          </a:p>
          <a:p>
            <a:pPr>
              <a:defRPr sz="1800">
                <a:latin typeface="Liberation Serif"/>
              </a:defRPr>
            </a:pPr>
            <a:r>
              <a:t>- High precision decay photon measurement necessary. </a:t>
            </a:r>
            <a:br/>
            <a:r>
              <a:t>Main contributions from π0 and η mesons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45720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>
                <a:latin typeface="Liberation Serif"/>
              </a:defRPr>
            </a:pPr>
            <a:r>
              <a:t>- PCM :Converted photons measured by </a:t>
            </a:r>
            <a:br/>
            <a:r>
              <a:t>reconstructing e+e− pairs using a V0</a:t>
            </a:r>
            <a:br/>
            <a:r>
              <a:t> algorithm.</a:t>
            </a:r>
            <a:br/>
          </a:p>
          <a:p>
            <a:pPr>
              <a:defRPr sz="1800">
                <a:latin typeface="Liberation Serif"/>
              </a:defRPr>
            </a:pPr>
            <a:r>
              <a:t>- Photon momentum resolution </a:t>
            </a:r>
            <a:br/>
            <a:r>
              <a:t>linked to charged particle </a:t>
            </a:r>
            <a:br/>
            <a:r>
              <a:t>momentum resolution.</a:t>
            </a:r>
            <a:br/>
          </a:p>
          <a:p>
            <a:pPr>
              <a:defRPr sz="1800">
                <a:latin typeface="Liberation Serif"/>
              </a:defRPr>
            </a:pPr>
            <a:r>
              <a:t>- Good measurement at low p_{T}</a:t>
            </a:r>
            <a:br/>
          </a:p>
          <a:p>
            <a:pPr>
              <a:defRPr sz="1800">
                <a:latin typeface="Liberation Serif"/>
              </a:defRPr>
            </a:pPr>
            <a:r>
              <a:t>- π0 and η are reconstructed </a:t>
            </a:r>
            <a:br/>
            <a:r>
              <a:t>in their respective 2γ decay channel</a:t>
            </a:r>
            <a:br/>
          </a:p>
        </p:txBody>
      </p:sp>
      <p:pic>
        <p:nvPicPr>
          <p:cNvPr id="5" name="Picture 4" descr="P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572000"/>
            <a:ext cx="5029200" cy="3200400"/>
          </a:xfrm>
          <a:prstGeom prst="rect">
            <a:avLst/>
          </a:prstGeom>
        </p:spPr>
      </p:pic>
      <p:pic>
        <p:nvPicPr>
          <p:cNvPr id="6" name="Picture 5" descr="CocktailGammasRatioToAll_0_80_10210a13_0d200009ab770c00amd0404000_0152101500000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685800"/>
            <a:ext cx="4114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4630400" cy="18288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0" y="365760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Results: Mass resolution pi0 and eta</a:t>
            </a:r>
          </a:p>
        </p:txBody>
      </p:sp>
      <p:pic>
        <p:nvPicPr>
          <p:cNvPr id="3" name="Picture 2" descr="meson_MassResolution_Pi0_Barr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371600"/>
            <a:ext cx="4114800" cy="3200400"/>
          </a:xfrm>
          <a:prstGeom prst="rect">
            <a:avLst/>
          </a:prstGeom>
        </p:spPr>
      </p:pic>
      <p:pic>
        <p:nvPicPr>
          <p:cNvPr id="4" name="Picture 3" descr="meson_MassResolution_Pi0_Forwa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371600"/>
            <a:ext cx="4114800" cy="3200400"/>
          </a:xfrm>
          <a:prstGeom prst="rect">
            <a:avLst/>
          </a:prstGeom>
        </p:spPr>
      </p:pic>
      <p:pic>
        <p:nvPicPr>
          <p:cNvPr id="5" name="Picture 4" descr="meson_MassResolution_Eta_Barr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572000"/>
            <a:ext cx="4114800" cy="3200400"/>
          </a:xfrm>
          <a:prstGeom prst="rect">
            <a:avLst/>
          </a:prstGeom>
        </p:spPr>
      </p:pic>
      <p:pic>
        <p:nvPicPr>
          <p:cNvPr id="6" name="Picture 5" descr="meson_MassResolution_Eta_Forwar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4572000"/>
            <a:ext cx="411480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Results: Signal Fit Pi0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Results: Signal Fit Pi0 F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114800" y="0"/>
            <a:ext cx="6400800" cy="5943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3200" b="1">
                <a:latin typeface="Liberation Serif"/>
              </a:defRPr>
            </a:pPr>
            <a:r>
              <a:t>PbPb Results: Signal Fit Eta B</a:t>
            </a:r>
          </a:p>
        </p:txBody>
      </p:sp>
      <p:pic>
        <p:nvPicPr>
          <p:cNvPr id="3" name="Picture 2" descr="MesonSubtractedPureGaussianF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28016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0" y="73152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b="1"/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